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Halant"/>
      <p:regular r:id="rId15"/>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Halant-regular.fntdata"/><Relationship Id="rId14" Type="http://schemas.openxmlformats.org/officeDocument/2006/relationships/slide" Target="slides/slide9.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notesMaster" Target="notesMasters/notesMaster1.xml"/><Relationship Id="rId19" Type="http://schemas.openxmlformats.org/officeDocument/2006/relationships/font" Target="fonts/Inter-italic.fntdata"/><Relationship Id="rId6" Type="http://schemas.openxmlformats.org/officeDocument/2006/relationships/slide" Target="slides/slide1.xml"/><Relationship Id="rId18"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2771586e835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2771586e835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3fd614237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3fd614237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3fd6142371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3fd6142371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3fd6142371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3fd6142371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3fd6142371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3fd6142371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3fd6142371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3fd6142371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3fd6142371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33fd6142371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3fd6142371_1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3fd6142371_1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3fd6142371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3fd6142371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50" name="Shape 50"/>
        <p:cNvGrpSpPr/>
        <p:nvPr/>
      </p:nvGrpSpPr>
      <p:grpSpPr>
        <a:xfrm>
          <a:off x="0" y="0"/>
          <a:ext cx="0" cy="0"/>
          <a:chOff x="0" y="0"/>
          <a:chExt cx="0" cy="0"/>
        </a:xfrm>
      </p:grpSpPr>
      <p:sp>
        <p:nvSpPr>
          <p:cNvPr id="51" name="Google Shape;51;p13"/>
          <p:cNvSpPr txBox="1"/>
          <p:nvPr>
            <p:ph type="title"/>
          </p:nvPr>
        </p:nvSpPr>
        <p:spPr>
          <a:xfrm>
            <a:off x="623888" y="1282304"/>
            <a:ext cx="7886700" cy="2139600"/>
          </a:xfrm>
          <a:prstGeom prst="rect">
            <a:avLst/>
          </a:prstGeom>
          <a:noFill/>
          <a:ln>
            <a:noFill/>
          </a:ln>
        </p:spPr>
        <p:txBody>
          <a:bodyPr anchorCtr="0" anchor="b" bIns="34275" lIns="68575" spcFirstLastPara="1" rIns="68575" wrap="square" tIns="34275">
            <a:normAutofit/>
          </a:bodyPr>
          <a:lstStyle>
            <a:lvl1pPr lvl="0" marR="0" rtl="0" algn="l">
              <a:lnSpc>
                <a:spcPct val="90000"/>
              </a:lnSpc>
              <a:spcBef>
                <a:spcPts val="0"/>
              </a:spcBef>
              <a:spcAft>
                <a:spcPts val="0"/>
              </a:spcAft>
              <a:buClr>
                <a:schemeClr val="dk1"/>
              </a:buClr>
              <a:buSzPts val="4500"/>
              <a:buFont typeface="Calibri"/>
              <a:buNone/>
              <a:defRPr b="0" i="0" sz="4500" u="none" cap="none" strike="noStrike">
                <a:solidFill>
                  <a:schemeClr val="dk1"/>
                </a:solidFill>
                <a:latin typeface="Calibri"/>
                <a:ea typeface="Calibri"/>
                <a:cs typeface="Calibri"/>
                <a:sym typeface="Calibri"/>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p:txBody>
      </p:sp>
      <p:sp>
        <p:nvSpPr>
          <p:cNvPr id="52" name="Google Shape;52;p13"/>
          <p:cNvSpPr txBox="1"/>
          <p:nvPr>
            <p:ph idx="1" type="body"/>
          </p:nvPr>
        </p:nvSpPr>
        <p:spPr>
          <a:xfrm>
            <a:off x="623888" y="3442097"/>
            <a:ext cx="7886700" cy="1125300"/>
          </a:xfrm>
          <a:prstGeom prst="rect">
            <a:avLst/>
          </a:prstGeom>
          <a:noFill/>
          <a:ln>
            <a:noFill/>
          </a:ln>
        </p:spPr>
        <p:txBody>
          <a:bodyPr anchorCtr="0" anchor="t" bIns="34275" lIns="68575" spcFirstLastPara="1" rIns="68575" wrap="square" tIns="34275">
            <a:normAutofit/>
          </a:bodyPr>
          <a:lstStyle>
            <a:lvl1pPr indent="-228600" lvl="0" marL="457200" marR="0" rtl="0" algn="l">
              <a:lnSpc>
                <a:spcPct val="90000"/>
              </a:lnSpc>
              <a:spcBef>
                <a:spcPts val="80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1pPr>
            <a:lvl2pPr indent="-228600" lvl="1" marL="914400" marR="0" rtl="0" algn="l">
              <a:lnSpc>
                <a:spcPct val="90000"/>
              </a:lnSpc>
              <a:spcBef>
                <a:spcPts val="1200"/>
              </a:spcBef>
              <a:spcAft>
                <a:spcPts val="0"/>
              </a:spcAft>
              <a:buClr>
                <a:srgbClr val="888888"/>
              </a:buClr>
              <a:buSzPts val="1500"/>
              <a:buFont typeface="Arial"/>
              <a:buNone/>
              <a:defRPr b="0" i="0" sz="1500" u="none" cap="none" strike="noStrike">
                <a:solidFill>
                  <a:srgbClr val="888888"/>
                </a:solidFill>
                <a:latin typeface="Calibri"/>
                <a:ea typeface="Calibri"/>
                <a:cs typeface="Calibri"/>
                <a:sym typeface="Calibri"/>
              </a:defRPr>
            </a:lvl2pPr>
            <a:lvl3pPr indent="-228600" lvl="2" marL="1371600" marR="0" rtl="0" algn="l">
              <a:lnSpc>
                <a:spcPct val="90000"/>
              </a:lnSpc>
              <a:spcBef>
                <a:spcPts val="120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3pPr>
            <a:lvl4pPr indent="-228600" lvl="3" marL="18288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4pPr>
            <a:lvl5pPr indent="-228600" lvl="4" marL="22860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5pPr>
            <a:lvl6pPr indent="-228600" lvl="5" marL="27432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6pPr>
            <a:lvl7pPr indent="-228600" lvl="6" marL="32004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7pPr>
            <a:lvl8pPr indent="-228600" lvl="7" marL="3657600" marR="0" rtl="0" algn="l">
              <a:lnSpc>
                <a:spcPct val="90000"/>
              </a:lnSpc>
              <a:spcBef>
                <a:spcPts val="1200"/>
              </a:spcBef>
              <a:spcAft>
                <a:spcPts val="0"/>
              </a:spcAft>
              <a:buClr>
                <a:srgbClr val="888888"/>
              </a:buClr>
              <a:buSzPts val="1200"/>
              <a:buFont typeface="Arial"/>
              <a:buNone/>
              <a:defRPr b="0" i="0" sz="1200" u="none" cap="none" strike="noStrike">
                <a:solidFill>
                  <a:srgbClr val="888888"/>
                </a:solidFill>
                <a:latin typeface="Calibri"/>
                <a:ea typeface="Calibri"/>
                <a:cs typeface="Calibri"/>
                <a:sym typeface="Calibri"/>
              </a:defRPr>
            </a:lvl8pPr>
            <a:lvl9pPr indent="-228600" lvl="8" marL="4114800" marR="0" rtl="0" algn="l">
              <a:lnSpc>
                <a:spcPct val="90000"/>
              </a:lnSpc>
              <a:spcBef>
                <a:spcPts val="1200"/>
              </a:spcBef>
              <a:spcAft>
                <a:spcPts val="1200"/>
              </a:spcAft>
              <a:buClr>
                <a:srgbClr val="888888"/>
              </a:buClr>
              <a:buSzPts val="1200"/>
              <a:buFont typeface="Arial"/>
              <a:buNone/>
              <a:defRPr b="0" i="0" sz="1200" u="none" cap="none" strike="noStrike">
                <a:solidFill>
                  <a:srgbClr val="888888"/>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400"/>
              <a:buNone/>
              <a:defRPr sz="900">
                <a:solidFill>
                  <a:srgbClr val="888888"/>
                </a:solidFill>
                <a:latin typeface="Calibri"/>
                <a:ea typeface="Calibri"/>
                <a:cs typeface="Calibri"/>
                <a:sym typeface="Calibri"/>
              </a:defRPr>
            </a:lvl1pPr>
            <a:lvl2pPr lvl="1"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sz="900">
                <a:solidFill>
                  <a:srgbClr val="888888"/>
                </a:solidFill>
                <a:latin typeface="Calibri"/>
                <a:ea typeface="Calibri"/>
                <a:cs typeface="Calibri"/>
                <a:sym typeface="Calibri"/>
              </a:defRPr>
            </a:lvl1pPr>
            <a:lvl2pPr indent="0" lvl="1" marL="0" marR="0" rtl="0" algn="r">
              <a:spcBef>
                <a:spcPts val="0"/>
              </a:spcBef>
              <a:buNone/>
              <a:defRPr sz="900">
                <a:solidFill>
                  <a:srgbClr val="888888"/>
                </a:solidFill>
                <a:latin typeface="Calibri"/>
                <a:ea typeface="Calibri"/>
                <a:cs typeface="Calibri"/>
                <a:sym typeface="Calibri"/>
              </a:defRPr>
            </a:lvl2pPr>
            <a:lvl3pPr indent="0" lvl="2" marL="0" marR="0" rtl="0" algn="r">
              <a:spcBef>
                <a:spcPts val="0"/>
              </a:spcBef>
              <a:buNone/>
              <a:defRPr sz="900">
                <a:solidFill>
                  <a:srgbClr val="888888"/>
                </a:solidFill>
                <a:latin typeface="Calibri"/>
                <a:ea typeface="Calibri"/>
                <a:cs typeface="Calibri"/>
                <a:sym typeface="Calibri"/>
              </a:defRPr>
            </a:lvl3pPr>
            <a:lvl4pPr indent="0" lvl="3" marL="0" marR="0" rtl="0" algn="r">
              <a:spcBef>
                <a:spcPts val="0"/>
              </a:spcBef>
              <a:buNone/>
              <a:defRPr sz="900">
                <a:solidFill>
                  <a:srgbClr val="888888"/>
                </a:solidFill>
                <a:latin typeface="Calibri"/>
                <a:ea typeface="Calibri"/>
                <a:cs typeface="Calibri"/>
                <a:sym typeface="Calibri"/>
              </a:defRPr>
            </a:lvl4pPr>
            <a:lvl5pPr indent="0" lvl="4" marL="0" marR="0" rtl="0" algn="r">
              <a:spcBef>
                <a:spcPts val="0"/>
              </a:spcBef>
              <a:buNone/>
              <a:defRPr sz="900">
                <a:solidFill>
                  <a:srgbClr val="888888"/>
                </a:solidFill>
                <a:latin typeface="Calibri"/>
                <a:ea typeface="Calibri"/>
                <a:cs typeface="Calibri"/>
                <a:sym typeface="Calibri"/>
              </a:defRPr>
            </a:lvl5pPr>
            <a:lvl6pPr indent="0" lvl="5" marL="0" marR="0" rtl="0" algn="r">
              <a:spcBef>
                <a:spcPts val="0"/>
              </a:spcBef>
              <a:buNone/>
              <a:defRPr sz="900">
                <a:solidFill>
                  <a:srgbClr val="888888"/>
                </a:solidFill>
                <a:latin typeface="Calibri"/>
                <a:ea typeface="Calibri"/>
                <a:cs typeface="Calibri"/>
                <a:sym typeface="Calibri"/>
              </a:defRPr>
            </a:lvl6pPr>
            <a:lvl7pPr indent="0" lvl="6" marL="0" marR="0" rtl="0" algn="r">
              <a:spcBef>
                <a:spcPts val="0"/>
              </a:spcBef>
              <a:buNone/>
              <a:defRPr sz="900">
                <a:solidFill>
                  <a:srgbClr val="888888"/>
                </a:solidFill>
                <a:latin typeface="Calibri"/>
                <a:ea typeface="Calibri"/>
                <a:cs typeface="Calibri"/>
                <a:sym typeface="Calibri"/>
              </a:defRPr>
            </a:lvl7pPr>
            <a:lvl8pPr indent="0" lvl="7" marL="0" marR="0" rtl="0" algn="r">
              <a:spcBef>
                <a:spcPts val="0"/>
              </a:spcBef>
              <a:buNone/>
              <a:defRPr sz="900">
                <a:solidFill>
                  <a:srgbClr val="888888"/>
                </a:solidFill>
                <a:latin typeface="Calibri"/>
                <a:ea typeface="Calibri"/>
                <a:cs typeface="Calibri"/>
                <a:sym typeface="Calibri"/>
              </a:defRPr>
            </a:lvl8pPr>
            <a:lvl9pPr indent="0" lvl="8" marL="0" marR="0" rtl="0" algn="r">
              <a:spcBef>
                <a:spcPts val="0"/>
              </a:spcBef>
              <a:buNone/>
              <a:defRPr sz="9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ctrTitle"/>
          </p:nvPr>
        </p:nvSpPr>
        <p:spPr>
          <a:xfrm>
            <a:off x="311700" y="1378950"/>
            <a:ext cx="8520600" cy="2385600"/>
          </a:xfrm>
          <a:prstGeom prst="rect">
            <a:avLst/>
          </a:prstGeom>
        </p:spPr>
        <p:txBody>
          <a:bodyPr anchorCtr="0" anchor="b" bIns="91425" lIns="91425" spcFirstLastPara="1" rIns="91425" wrap="square" tIns="91425">
            <a:normAutofit fontScale="90000"/>
          </a:bodyPr>
          <a:lstStyle/>
          <a:p>
            <a:pPr indent="0" lvl="0" marL="0" rtl="0" algn="ctr">
              <a:spcBef>
                <a:spcPts val="0"/>
              </a:spcBef>
              <a:spcAft>
                <a:spcPts val="0"/>
              </a:spcAft>
              <a:buNone/>
            </a:pPr>
            <a:r>
              <a:rPr b="1" lang="en">
                <a:latin typeface="Halant"/>
                <a:ea typeface="Halant"/>
                <a:cs typeface="Halant"/>
                <a:sym typeface="Halant"/>
              </a:rPr>
              <a:t>Indian Removal and Indigenous Resistance</a:t>
            </a:r>
            <a:endParaRPr b="1">
              <a:latin typeface="Halant"/>
              <a:ea typeface="Halant"/>
              <a:cs typeface="Halant"/>
              <a:sym typeface="Halant"/>
            </a:endParaRPr>
          </a:p>
          <a:p>
            <a:pPr indent="0" lvl="0" marL="0" rtl="0" algn="ctr">
              <a:spcBef>
                <a:spcPts val="0"/>
              </a:spcBef>
              <a:spcAft>
                <a:spcPts val="0"/>
              </a:spcAft>
              <a:buNone/>
            </a:pPr>
            <a:r>
              <a:rPr b="1" lang="en">
                <a:latin typeface="Halant"/>
                <a:ea typeface="Halant"/>
                <a:cs typeface="Halant"/>
                <a:sym typeface="Halant"/>
              </a:rPr>
              <a:t>Gallery Walk</a:t>
            </a:r>
            <a:endParaRPr b="1">
              <a:latin typeface="Halant"/>
              <a:ea typeface="Halant"/>
              <a:cs typeface="Halant"/>
              <a:sym typeface="Halan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1</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1830</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Twenty-First Congress Session 1 Ch. 148</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U.S. Congress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rgbClr val="FFFFFF"/>
                </a:highlight>
                <a:latin typeface="Inter"/>
                <a:ea typeface="Inter"/>
                <a:cs typeface="Inter"/>
                <a:sym typeface="Inter"/>
              </a:rPr>
              <a:t>U.S. Statutes at Large, Volume 4 (1824-1835) with references of Indian Removal legislation in 1830.</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66" name="Google Shape;66;p15"/>
          <p:cNvSpPr txBox="1"/>
          <p:nvPr/>
        </p:nvSpPr>
        <p:spPr>
          <a:xfrm>
            <a:off x="4193975" y="181050"/>
            <a:ext cx="4702200" cy="4629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700">
                <a:solidFill>
                  <a:schemeClr val="dk1"/>
                </a:solidFill>
                <a:latin typeface="Halant"/>
                <a:ea typeface="Halant"/>
                <a:cs typeface="Halant"/>
                <a:sym typeface="Halant"/>
              </a:rPr>
              <a:t>“Be it enacted by the Senate and House of Representatives of the United States of America, in Congress assembled, That it shall and may be lawful for the President of the United States to cause so much of any territory belonging to the United States, west of the river Mississippi, not included in any state or organized territory, and to which the Indian title has been extinguished, as he may judge necessary, to be divided into a suitable number of districts, for the reception of such tribes or nations of Indians as may choose to exchange the lands where they now reside, and remove there; and to cause each of said districts to be so described by natural or artificial marks, as to be easily distinguished from every other.”</a:t>
            </a:r>
            <a:endParaRPr sz="1700">
              <a:solidFill>
                <a:schemeClr val="dk1"/>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nvSpPr>
        <p:spPr>
          <a:xfrm>
            <a:off x="152400" y="128675"/>
            <a:ext cx="23670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2</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1831</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Map of Georgia Occupied by the Cherokee Indians</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John Bethune, surveyor</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rgbClr val="242424"/>
                </a:solidFill>
                <a:highlight>
                  <a:srgbClr val="FFFFFF"/>
                </a:highlight>
                <a:latin typeface="Inter"/>
                <a:ea typeface="Inter"/>
                <a:cs typeface="Inter"/>
                <a:sym typeface="Inter"/>
              </a:rPr>
              <a:t>“This interesting tract of country contains four millions three hundred &amp; sixty six thousand five hundred &amp; fifty four acres, many rich gold mines &amp; many delightful situations &amp; though in some parts mountainous, some of the richest land belonging to the state.”</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72" name="Google Shape;72;p16"/>
          <p:cNvPicPr preferRelativeResize="0"/>
          <p:nvPr/>
        </p:nvPicPr>
        <p:blipFill>
          <a:blip r:embed="rId3">
            <a:alphaModFix/>
          </a:blip>
          <a:stretch>
            <a:fillRect/>
          </a:stretch>
        </p:blipFill>
        <p:spPr>
          <a:xfrm>
            <a:off x="2655903" y="128675"/>
            <a:ext cx="6307247" cy="4863026"/>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nvSpPr>
        <p:spPr>
          <a:xfrm>
            <a:off x="152400" y="128675"/>
            <a:ext cx="3102300" cy="443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3</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1832</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Worcester v. Georgia</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U.S. Supreme Court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rgbClr val="FFFFFF"/>
                </a:highlight>
                <a:latin typeface="Inter"/>
                <a:ea typeface="Inter"/>
                <a:cs typeface="Inter"/>
                <a:sym typeface="Inter"/>
              </a:rPr>
              <a:t>Chief Justice John Marshall delivered the majority opinion. The decision established that the laws of Georgia had no force within Cherokee territory, reinforcing the sovereignty of Native American nations.</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78" name="Google Shape;78;p17"/>
          <p:cNvSpPr txBox="1"/>
          <p:nvPr/>
        </p:nvSpPr>
        <p:spPr>
          <a:xfrm>
            <a:off x="4193975" y="181050"/>
            <a:ext cx="4702200" cy="4629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Halant"/>
                <a:ea typeface="Halant"/>
                <a:cs typeface="Halant"/>
                <a:sym typeface="Halant"/>
              </a:rPr>
              <a:t>"The Cherokee nation, then, is a distinct community, occupying its own territory, with boundaries accurately described, in which the laws of Georgia can have no force, and which the citizens of Georgia have no right to enter, but with the assent of the Cherokees themselves, or in conformity with treaties, and with the acts of Congress. The whole intercourse between the United States and this nation, is, by our constitution and laws, vested in the government of the United States."</a:t>
            </a:r>
            <a:endParaRPr sz="2100">
              <a:solidFill>
                <a:schemeClr val="dk1"/>
              </a:solidFill>
              <a:latin typeface="Halant"/>
              <a:ea typeface="Halant"/>
              <a:cs typeface="Halant"/>
              <a:sym typeface="Halan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8"/>
          <p:cNvSpPr txBox="1"/>
          <p:nvPr/>
        </p:nvSpPr>
        <p:spPr>
          <a:xfrm>
            <a:off x="152400" y="181050"/>
            <a:ext cx="37215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4</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1831</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Democracy in America</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highlight>
                  <a:srgbClr val="FFFFFF"/>
                </a:highlight>
                <a:latin typeface="Inter"/>
                <a:ea typeface="Inter"/>
                <a:cs typeface="Inter"/>
                <a:sym typeface="Inter"/>
              </a:rPr>
              <a:t>Alexis de Tocqueville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highlight>
                  <a:srgbClr val="FFFFFF"/>
                </a:highlight>
                <a:latin typeface="Inter"/>
                <a:ea typeface="Inter"/>
                <a:cs typeface="Inter"/>
                <a:sym typeface="Inter"/>
              </a:rPr>
              <a:t>Alexis de Tocqueville wrote </a:t>
            </a:r>
            <a:r>
              <a:rPr i="1" lang="en" sz="1200">
                <a:solidFill>
                  <a:schemeClr val="dk1"/>
                </a:solidFill>
                <a:highlight>
                  <a:srgbClr val="FFFFFF"/>
                </a:highlight>
                <a:latin typeface="Inter"/>
                <a:ea typeface="Inter"/>
                <a:cs typeface="Inter"/>
                <a:sym typeface="Inter"/>
              </a:rPr>
              <a:t>Democracy in America</a:t>
            </a:r>
            <a:r>
              <a:rPr lang="en" sz="1200">
                <a:solidFill>
                  <a:schemeClr val="dk1"/>
                </a:solidFill>
                <a:highlight>
                  <a:srgbClr val="FFFFFF"/>
                </a:highlight>
                <a:latin typeface="Inter"/>
                <a:ea typeface="Inter"/>
                <a:cs typeface="Inter"/>
                <a:sym typeface="Inter"/>
              </a:rPr>
              <a:t> (1835, 1840) as a result of his travels in the United States in 1831–1832. He was officially sent by the French government, along with his colleague Gustave de Beaumont, to study the American prison system. However, Tocqueville used the opportunity to conduct a broader investigation into American society, politics, and culture.</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84" name="Google Shape;84;p18"/>
          <p:cNvSpPr txBox="1"/>
          <p:nvPr/>
        </p:nvSpPr>
        <p:spPr>
          <a:xfrm>
            <a:off x="4193975" y="181050"/>
            <a:ext cx="4702200" cy="4629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Halant"/>
                <a:ea typeface="Halant"/>
                <a:cs typeface="Halant"/>
                <a:sym typeface="Halant"/>
              </a:rPr>
              <a:t>"The Spaniards, by unparalleled atrocities which brand them with indelible shame, did not succeed in exterminating the Indian race, nor even in preventing them from sharing their rights; the Europeans of North America, more humane and more respectful of the laws of morality, have been unable to mix with the Indians, and have only been able to obliterate them altogether.* The Spaniards pursued the Indians with bloodhounds, like wild beasts; they sacked their dwellings, butchered their families, and laid waste their fields. But the Americans of the United States have proceeded in a more regular and legal manner; it is impossible to destroy men with more respect for the laws of humanity."</a:t>
            </a:r>
            <a:endParaRPr sz="1800">
              <a:solidFill>
                <a:schemeClr val="dk1"/>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nvSpPr>
        <p:spPr>
          <a:xfrm>
            <a:off x="152400" y="181050"/>
            <a:ext cx="3721500" cy="462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5</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September 28, 1836</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Letter from Chief John Ross, “To the Senate and House of Representatives”</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Chief John Ross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Indian Removal Act of 1830 gave President Jackson the power to negotiate treaties to remove the Cherokees from their land. Despite the Cherokees not signing these treaties, lotteries were held to distribute Cherokee land to European-Americans. Chief John Ross fought back and won in the Supreme Court Case of 1832 Worcester v Georgia. Despite this, President Jackson ‘negotiated’ the New Treaty of Echota in 1835. This treaty was signed by Major Ridge and members of the Cherokee Nation who were not authorized to sign on their behalf.</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90" name="Google Shape;90;p19"/>
          <p:cNvSpPr txBox="1"/>
          <p:nvPr/>
        </p:nvSpPr>
        <p:spPr>
          <a:xfrm>
            <a:off x="4193975" y="181050"/>
            <a:ext cx="4702200" cy="4629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Halant"/>
                <a:ea typeface="Halant"/>
                <a:cs typeface="Halant"/>
                <a:sym typeface="Halant"/>
              </a:rPr>
              <a:t>“By the stipulations of this instrument, we are despoiled of our private possessions, the indefeasible property of individuals. We are stripped of every attribute of freedom and eligibility for legal self-defence. Our property may be plundered before our eyes; violence may be committed on our persons; even our lives may be taken away, and there is none to regard our complaints. We are denationalized; we are disfranchised. We are deprived of membership in the human family! We have neither land nor home, nor resting place that can be called our own. And this is effected by the provisions of a compact which assumes the venerated, the sacred appellation of treaty.</a:t>
            </a:r>
            <a:endParaRPr>
              <a:solidFill>
                <a:schemeClr val="dk1"/>
              </a:solidFill>
              <a:latin typeface="Halant"/>
              <a:ea typeface="Halant"/>
              <a:cs typeface="Halant"/>
              <a:sym typeface="Halant"/>
            </a:endParaRPr>
          </a:p>
          <a:p>
            <a:pPr indent="0" lvl="0" marL="0" rtl="0" algn="l">
              <a:spcBef>
                <a:spcPts val="0"/>
              </a:spcBef>
              <a:spcAft>
                <a:spcPts val="0"/>
              </a:spcAft>
              <a:buNone/>
            </a:pPr>
            <a:r>
              <a:t/>
            </a:r>
            <a:endParaRPr>
              <a:solidFill>
                <a:schemeClr val="dk1"/>
              </a:solidFill>
              <a:latin typeface="Halant"/>
              <a:ea typeface="Halant"/>
              <a:cs typeface="Halant"/>
              <a:sym typeface="Halant"/>
            </a:endParaRPr>
          </a:p>
          <a:p>
            <a:pPr indent="0" lvl="0" marL="0" rtl="0" algn="l">
              <a:spcBef>
                <a:spcPts val="0"/>
              </a:spcBef>
              <a:spcAft>
                <a:spcPts val="0"/>
              </a:spcAft>
              <a:buNone/>
            </a:pPr>
            <a:r>
              <a:rPr lang="en">
                <a:solidFill>
                  <a:schemeClr val="dk1"/>
                </a:solidFill>
                <a:latin typeface="Halant"/>
                <a:ea typeface="Halant"/>
                <a:cs typeface="Halant"/>
                <a:sym typeface="Halant"/>
              </a:rPr>
              <a:t>We are overwhelmed! Our hearts are sickened, our utterance is paralyzed, when we reflect on the condition in which we are placed, by the audacious practices of unprincipled men, who have managed their stratagems with so much dexterity as to impose on the Government of the United States, in the face of our earnest, solemn, and reiterated protestations.”</a:t>
            </a:r>
            <a:endParaRPr>
              <a:solidFill>
                <a:schemeClr val="dk1"/>
              </a:solidFill>
              <a:latin typeface="Halant"/>
              <a:ea typeface="Halant"/>
              <a:cs typeface="Halant"/>
              <a:sym typeface="Halant"/>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0"/>
          <p:cNvSpPr txBox="1"/>
          <p:nvPr/>
        </p:nvSpPr>
        <p:spPr>
          <a:xfrm>
            <a:off x="152400" y="181050"/>
            <a:ext cx="37215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6</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2023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The Rediscovery of America: Native Peoples and the Unmaking of U.S. History</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Ned Blackhawk</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Ned Blackhawk is an enrolled member of the Te-Moak tribe of the Western Shoshone and a prominent professor of Native American history at Yale University. He specializes in Indigenous history, U.S. colonial history, and the interactions between Native peoples and European empires. His scholarship has significantly contributed to the field of Native American studies and the broader understanding of U.S. history.</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96" name="Google Shape;96;p20"/>
          <p:cNvSpPr txBox="1"/>
          <p:nvPr/>
        </p:nvSpPr>
        <p:spPr>
          <a:xfrm>
            <a:off x="4007175" y="181050"/>
            <a:ext cx="4889100" cy="4629000"/>
          </a:xfrm>
          <a:prstGeom prst="rect">
            <a:avLst/>
          </a:prstGeom>
          <a:noFill/>
          <a:ln cap="flat" cmpd="sng" w="1905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Halant"/>
                <a:ea typeface="Halant"/>
                <a:cs typeface="Halant"/>
                <a:sym typeface="Halant"/>
              </a:rPr>
              <a:t>“Leopold Pokagon and his Potawatomi family were fortunate. They had survived the last campaigns of the “Removal Era,” and remained in their southern Michigan homeland. They continued hunting, trading, trapping, fishing, and harvesting according to the seasonal cycles that had nourished their community since time immemorial. Things were quiet in the autumn of 1838 as seasonal colors surrounded their community, fading as the snows arrived. But such stability was the exception. Earlier that year [1838], U.S. soldiers had driven twelve hundred people from the region’s other Potawatomi villages west, while in the South General Winfield Scott commanded seven thousand troops organized for Cherokee removal. The soldiers, he warned Cherokee leaders, stood ready to “hunt you down.” Nearly sixteen thousand Cherokee signed a petition presented to Congress to avoid their removal. It was to no avail.</a:t>
            </a:r>
            <a:endParaRPr sz="1600">
              <a:solidFill>
                <a:schemeClr val="dk1"/>
              </a:solidFill>
              <a:latin typeface="Halant"/>
              <a:ea typeface="Halant"/>
              <a:cs typeface="Halant"/>
              <a:sym typeface="Halan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21"/>
          <p:cNvSpPr txBox="1"/>
          <p:nvPr/>
        </p:nvSpPr>
        <p:spPr>
          <a:xfrm>
            <a:off x="152400" y="181050"/>
            <a:ext cx="3721500" cy="437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7</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1833</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King Andrew the First</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Unknown Artist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A political cartoon depicting Andrew Jackson as a monarch in response to his repeated ignoring of the U.S. Supreme Court. While this cartoon was published in response to Jackson’s removing of federal bank deposits, it reflects the same behavior he showed when disregarding the Supreme Court in </a:t>
            </a:r>
            <a:r>
              <a:rPr i="1" lang="en" sz="1200">
                <a:solidFill>
                  <a:schemeClr val="dk1"/>
                </a:solidFill>
                <a:latin typeface="Inter"/>
                <a:ea typeface="Inter"/>
                <a:cs typeface="Inter"/>
                <a:sym typeface="Inter"/>
              </a:rPr>
              <a:t>Worcester v. Georgia</a:t>
            </a:r>
            <a:r>
              <a:rPr lang="en" sz="1200">
                <a:solidFill>
                  <a:schemeClr val="dk1"/>
                </a:solidFill>
                <a:latin typeface="Inter"/>
                <a:ea typeface="Inter"/>
                <a:cs typeface="Inter"/>
                <a:sym typeface="Inter"/>
              </a:rPr>
              <a:t>.</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pic>
        <p:nvPicPr>
          <p:cNvPr id="102" name="Google Shape;102;p21"/>
          <p:cNvPicPr preferRelativeResize="0"/>
          <p:nvPr/>
        </p:nvPicPr>
        <p:blipFill>
          <a:blip r:embed="rId3">
            <a:alphaModFix/>
          </a:blip>
          <a:stretch>
            <a:fillRect/>
          </a:stretch>
        </p:blipFill>
        <p:spPr>
          <a:xfrm>
            <a:off x="4334050" y="143362"/>
            <a:ext cx="3554350" cy="4856775"/>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2"/>
          <p:cNvSpPr txBox="1"/>
          <p:nvPr/>
        </p:nvSpPr>
        <p:spPr>
          <a:xfrm>
            <a:off x="152400" y="181050"/>
            <a:ext cx="4554000" cy="462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chemeClr val="dk1"/>
                </a:solidFill>
                <a:latin typeface="Halant"/>
                <a:ea typeface="Halant"/>
                <a:cs typeface="Halant"/>
                <a:sym typeface="Halant"/>
              </a:rPr>
              <a:t>Source 8</a:t>
            </a:r>
            <a:endParaRPr b="1" sz="3000">
              <a:solidFill>
                <a:schemeClr val="dk1"/>
              </a:solidFill>
              <a:latin typeface="Halant"/>
              <a:ea typeface="Halant"/>
              <a:cs typeface="Halant"/>
              <a:sym typeface="Halant"/>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Date: </a:t>
            </a:r>
            <a:r>
              <a:rPr lang="en" sz="1200">
                <a:solidFill>
                  <a:schemeClr val="dk1"/>
                </a:solidFill>
                <a:latin typeface="Inter"/>
                <a:ea typeface="Inter"/>
                <a:cs typeface="Inter"/>
                <a:sym typeface="Inter"/>
              </a:rPr>
              <a:t>1838</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a:t>
            </a:r>
            <a:r>
              <a:rPr lang="en" sz="1200">
                <a:solidFill>
                  <a:schemeClr val="dk1"/>
                </a:solidFill>
                <a:latin typeface="Inter"/>
                <a:ea typeface="Inter"/>
                <a:cs typeface="Inter"/>
                <a:sym typeface="Inter"/>
              </a:rPr>
              <a:t>Os-ce-o-lá, The Black Drink, a Warrior of Great Distinction</a:t>
            </a:r>
            <a:endParaRPr i="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Author: </a:t>
            </a:r>
            <a:r>
              <a:rPr lang="en" sz="1200">
                <a:solidFill>
                  <a:schemeClr val="dk1"/>
                </a:solidFill>
                <a:latin typeface="Inter"/>
                <a:ea typeface="Inter"/>
                <a:cs typeface="Inter"/>
                <a:sym typeface="Inter"/>
              </a:rPr>
              <a:t>George Catlin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George Catlin, famous for his “Indian Gallery” of more than 500 </a:t>
            </a:r>
            <a:r>
              <a:rPr lang="en" sz="1200">
                <a:solidFill>
                  <a:schemeClr val="dk1"/>
                </a:solidFill>
                <a:latin typeface="Inter"/>
                <a:ea typeface="Inter"/>
                <a:cs typeface="Inter"/>
                <a:sym typeface="Inter"/>
              </a:rPr>
              <a:t>paintings</a:t>
            </a:r>
            <a:r>
              <a:rPr lang="en" sz="1200">
                <a:solidFill>
                  <a:schemeClr val="dk1"/>
                </a:solidFill>
                <a:latin typeface="Inter"/>
                <a:ea typeface="Inter"/>
                <a:cs typeface="Inter"/>
                <a:sym typeface="Inter"/>
              </a:rPr>
              <a:t> and Indigenous artifacts, painted Seminole warrior Osceola who led the Seminoles in the Second Seminole War. Catlin wrote “ I have painted him precisely in the costume, in which he stood for his picture, even to a string and a trinket. He wore three ostrich feathers in his head, and a turban made of a vari-coloured cotton shawl---and his dress was chiefly of calicos, with a handsome bead sash or belt around his waist, and his rifle in his hand. This young man is, no doubt, an extraordinary character, as he has been for some years reputed, and doubtless looked upon by the Seminoles as the master spirit and leader of the tribe, although he is not a chief …” (Catlin, </a:t>
            </a:r>
            <a:r>
              <a:rPr i="1" lang="en" sz="1200">
                <a:solidFill>
                  <a:schemeClr val="dk1"/>
                </a:solidFill>
                <a:latin typeface="Inter"/>
                <a:ea typeface="Inter"/>
                <a:cs typeface="Inter"/>
                <a:sym typeface="Inter"/>
              </a:rPr>
              <a:t>Letters and Notes</a:t>
            </a:r>
            <a:r>
              <a:rPr lang="en" sz="1200">
                <a:solidFill>
                  <a:schemeClr val="dk1"/>
                </a:solidFill>
                <a:latin typeface="Inter"/>
                <a:ea typeface="Inter"/>
                <a:cs typeface="Inter"/>
                <a:sym typeface="Inter"/>
              </a:rPr>
              <a:t>, vol. 2, no. 57, 1841; reprint 1973)</a:t>
            </a:r>
            <a:endParaRPr b="1" sz="1200">
              <a:solidFill>
                <a:schemeClr val="dk1"/>
              </a:solidFill>
              <a:latin typeface="Inter"/>
              <a:ea typeface="Inter"/>
              <a:cs typeface="Inter"/>
              <a:sym typeface="Inter"/>
            </a:endParaRPr>
          </a:p>
        </p:txBody>
      </p:sp>
      <p:pic>
        <p:nvPicPr>
          <p:cNvPr id="108" name="Google Shape;108;p22"/>
          <p:cNvPicPr preferRelativeResize="0"/>
          <p:nvPr/>
        </p:nvPicPr>
        <p:blipFill>
          <a:blip r:embed="rId3">
            <a:alphaModFix/>
          </a:blip>
          <a:stretch>
            <a:fillRect/>
          </a:stretch>
        </p:blipFill>
        <p:spPr>
          <a:xfrm>
            <a:off x="4800975" y="152400"/>
            <a:ext cx="3972148" cy="48387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